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17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2" d="100"/>
          <a:sy n="62" d="100"/>
        </p:scale>
        <p:origin x="291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853744-EB3D-4507-9524-9111089BFC1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84140" b="2058"/>
          <a:stretch/>
        </p:blipFill>
        <p:spPr>
          <a:xfrm>
            <a:off x="0" y="10926305"/>
            <a:ext cx="9608047" cy="1875295"/>
          </a:xfrm>
          <a:prstGeom prst="rect">
            <a:avLst/>
          </a:prstGeom>
        </p:spPr>
      </p:pic>
      <p:sp>
        <p:nvSpPr>
          <p:cNvPr id="9" name="Rectangle 8">
            <a:extLst>
              <a:ext uri="{FF2B5EF4-FFF2-40B4-BE49-F238E27FC236}">
                <a16:creationId xmlns:a16="http://schemas.microsoft.com/office/drawing/2014/main" id="{B631603D-0BDF-4019-841B-92043F38F02A}"/>
              </a:ext>
            </a:extLst>
          </p:cNvPr>
          <p:cNvSpPr/>
          <p:nvPr userDrawn="1"/>
        </p:nvSpPr>
        <p:spPr>
          <a:xfrm>
            <a:off x="356460" y="325464"/>
            <a:ext cx="8896027" cy="10445858"/>
          </a:xfrm>
          <a:prstGeom prst="rect">
            <a:avLst/>
          </a:prstGeom>
          <a:solidFill>
            <a:schemeClr val="bg1">
              <a:lumMod val="9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4" name="TextBox 3">
            <a:extLst>
              <a:ext uri="{FF2B5EF4-FFF2-40B4-BE49-F238E27FC236}">
                <a16:creationId xmlns:a16="http://schemas.microsoft.com/office/drawing/2014/main" id="{D71BAECD-2130-468A-812B-78EFE0ABC8F6}"/>
              </a:ext>
            </a:extLst>
          </p:cNvPr>
          <p:cNvSpPr txBox="1"/>
          <p:nvPr userDrawn="1"/>
        </p:nvSpPr>
        <p:spPr>
          <a:xfrm>
            <a:off x="356459" y="681925"/>
            <a:ext cx="8888281" cy="461665"/>
          </a:xfrm>
          <a:prstGeom prst="rect">
            <a:avLst/>
          </a:prstGeom>
          <a:noFill/>
        </p:spPr>
        <p:txBody>
          <a:bodyPr wrap="square" rtlCol="0">
            <a:spAutoFit/>
          </a:bodyPr>
          <a:lstStyle/>
          <a:p>
            <a:pPr algn="ctr"/>
            <a:r>
              <a:rPr lang="el-GR" sz="2400" b="1" dirty="0">
                <a:solidFill>
                  <a:srgbClr val="D51735"/>
                </a:solidFill>
                <a:latin typeface="Arial Narrow" panose="020B0606020202030204" pitchFamily="34" charset="0"/>
                <a:cs typeface="Arial" panose="020B0604020202020204" pitchFamily="34" charset="0"/>
              </a:rPr>
              <a:t>ΕΥΡΩΠΑΪΚΟ ΤΑΜΕΙΟ ΠΕΡΙΦΕΡΕΙΑΚΗΣ ΑΝΑΠΤΥΞΗΣ</a:t>
            </a:r>
          </a:p>
        </p:txBody>
      </p:sp>
      <p:sp>
        <p:nvSpPr>
          <p:cNvPr id="5" name="TextBox 4">
            <a:extLst>
              <a:ext uri="{FF2B5EF4-FFF2-40B4-BE49-F238E27FC236}">
                <a16:creationId xmlns:a16="http://schemas.microsoft.com/office/drawing/2014/main" id="{121334E3-B7B2-412F-AD92-6A34F95CCC42}"/>
              </a:ext>
            </a:extLst>
          </p:cNvPr>
          <p:cNvSpPr txBox="1"/>
          <p:nvPr userDrawn="1"/>
        </p:nvSpPr>
        <p:spPr>
          <a:xfrm>
            <a:off x="356461" y="1444189"/>
            <a:ext cx="8888280" cy="523220"/>
          </a:xfrm>
          <a:prstGeom prst="rect">
            <a:avLst/>
          </a:prstGeom>
          <a:noFill/>
        </p:spPr>
        <p:txBody>
          <a:bodyPr wrap="square" rtlCol="0">
            <a:spAutoFit/>
          </a:bodyPr>
          <a:lstStyle/>
          <a:p>
            <a:pPr algn="ctr"/>
            <a:r>
              <a:rPr lang="el-GR" sz="2800" dirty="0">
                <a:latin typeface="Arial Narrow" panose="020B0606020202030204" pitchFamily="34" charset="0"/>
              </a:rPr>
              <a:t>Επιχειρησιακό Πρόγραμμα</a:t>
            </a:r>
            <a:r>
              <a:rPr lang="en-US" sz="2800" dirty="0">
                <a:latin typeface="Arial Narrow" panose="020B0606020202030204" pitchFamily="34" charset="0"/>
              </a:rPr>
              <a:t> “</a:t>
            </a:r>
            <a:r>
              <a:rPr lang="el-GR" sz="2800" dirty="0">
                <a:latin typeface="Arial Narrow" panose="020B0606020202030204" pitchFamily="34" charset="0"/>
              </a:rPr>
              <a:t>ΚΡΗΤΗ</a:t>
            </a:r>
            <a:r>
              <a:rPr lang="en-US" sz="2800" dirty="0">
                <a:latin typeface="Arial Narrow" panose="020B0606020202030204" pitchFamily="34" charset="0"/>
              </a:rPr>
              <a:t>”</a:t>
            </a:r>
            <a:r>
              <a:rPr lang="el-GR" sz="2800" dirty="0">
                <a:latin typeface="Arial Narrow" panose="020B0606020202030204" pitchFamily="34" charset="0"/>
              </a:rPr>
              <a:t> 2014-2020</a:t>
            </a:r>
          </a:p>
        </p:txBody>
      </p:sp>
    </p:spTree>
    <p:extLst>
      <p:ext uri="{BB962C8B-B14F-4D97-AF65-F5344CB8AC3E}">
        <p14:creationId xmlns:p14="http://schemas.microsoft.com/office/powerpoint/2010/main" val="16724571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2F9854B-B01F-4788-B102-52F08DAC3FD9}"/>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t="84140" b="2058"/>
          <a:stretch/>
        </p:blipFill>
        <p:spPr>
          <a:xfrm>
            <a:off x="0" y="10926305"/>
            <a:ext cx="9608047" cy="1875295"/>
          </a:xfrm>
          <a:prstGeom prst="rect">
            <a:avLst/>
          </a:prstGeom>
        </p:spPr>
      </p:pic>
      <p:sp>
        <p:nvSpPr>
          <p:cNvPr id="8" name="Rectangle 7">
            <a:extLst>
              <a:ext uri="{FF2B5EF4-FFF2-40B4-BE49-F238E27FC236}">
                <a16:creationId xmlns:a16="http://schemas.microsoft.com/office/drawing/2014/main" id="{F99B5177-CA53-46B5-BE16-685A07243F98}"/>
              </a:ext>
            </a:extLst>
          </p:cNvPr>
          <p:cNvSpPr/>
          <p:nvPr userDrawn="1"/>
        </p:nvSpPr>
        <p:spPr>
          <a:xfrm>
            <a:off x="356460" y="325464"/>
            <a:ext cx="8896027" cy="10445858"/>
          </a:xfrm>
          <a:prstGeom prst="rect">
            <a:avLst/>
          </a:prstGeom>
          <a:solidFill>
            <a:schemeClr val="bg1">
              <a:lumMod val="9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l-GR" dirty="0"/>
          </a:p>
        </p:txBody>
      </p:sp>
      <p:sp>
        <p:nvSpPr>
          <p:cNvPr id="9" name="TextBox 8">
            <a:extLst>
              <a:ext uri="{FF2B5EF4-FFF2-40B4-BE49-F238E27FC236}">
                <a16:creationId xmlns:a16="http://schemas.microsoft.com/office/drawing/2014/main" id="{D66534A1-3972-417C-8208-1145D5607CEF}"/>
              </a:ext>
            </a:extLst>
          </p:cNvPr>
          <p:cNvSpPr txBox="1"/>
          <p:nvPr userDrawn="1"/>
        </p:nvSpPr>
        <p:spPr>
          <a:xfrm>
            <a:off x="526942" y="681925"/>
            <a:ext cx="8183105" cy="461665"/>
          </a:xfrm>
          <a:prstGeom prst="rect">
            <a:avLst/>
          </a:prstGeom>
          <a:noFill/>
        </p:spPr>
        <p:txBody>
          <a:bodyPr wrap="square" rtlCol="0">
            <a:spAutoFit/>
          </a:bodyPr>
          <a:lstStyle/>
          <a:p>
            <a:pPr algn="ctr"/>
            <a:r>
              <a:rPr lang="el-GR" sz="2400" b="1" dirty="0">
                <a:solidFill>
                  <a:srgbClr val="D51735"/>
                </a:solidFill>
                <a:latin typeface="Arial Narrow" panose="020B0606020202030204" pitchFamily="34" charset="0"/>
                <a:cs typeface="Arial" panose="020B0604020202020204" pitchFamily="34" charset="0"/>
              </a:rPr>
              <a:t>ΕΥΡΩΠΑΪΚΟ ΤΑΜΕΙΟ ΠΕΡΙΦΕΡΕΙΑΚΗΣ ΑΝΑΠΤΥΞΗΣ</a:t>
            </a:r>
          </a:p>
        </p:txBody>
      </p:sp>
      <p:sp>
        <p:nvSpPr>
          <p:cNvPr id="10" name="TextBox 9">
            <a:extLst>
              <a:ext uri="{FF2B5EF4-FFF2-40B4-BE49-F238E27FC236}">
                <a16:creationId xmlns:a16="http://schemas.microsoft.com/office/drawing/2014/main" id="{A68B01F9-BDD0-4A3F-8B5C-C5F4D04AAF34}"/>
              </a:ext>
            </a:extLst>
          </p:cNvPr>
          <p:cNvSpPr txBox="1"/>
          <p:nvPr userDrawn="1"/>
        </p:nvSpPr>
        <p:spPr>
          <a:xfrm>
            <a:off x="883403" y="1444189"/>
            <a:ext cx="3749744" cy="892552"/>
          </a:xfrm>
          <a:prstGeom prst="rect">
            <a:avLst/>
          </a:prstGeom>
          <a:noFill/>
        </p:spPr>
        <p:txBody>
          <a:bodyPr wrap="none" rtlCol="0">
            <a:spAutoFit/>
          </a:bodyPr>
          <a:lstStyle/>
          <a:p>
            <a:r>
              <a:rPr lang="el-GR" sz="2800" dirty="0">
                <a:latin typeface="Arial Narrow" panose="020B0606020202030204" pitchFamily="34" charset="0"/>
              </a:rPr>
              <a:t>Επιχειρησιακό Πρόγραμμα</a:t>
            </a:r>
          </a:p>
          <a:p>
            <a:r>
              <a:rPr lang="el-GR" sz="2400" dirty="0">
                <a:latin typeface="Arial Narrow" panose="020B0606020202030204" pitchFamily="34" charset="0"/>
              </a:rPr>
              <a:t>Περιφέρειας Κρήτης</a:t>
            </a:r>
          </a:p>
        </p:txBody>
      </p:sp>
    </p:spTree>
    <p:extLst>
      <p:ext uri="{BB962C8B-B14F-4D97-AF65-F5344CB8AC3E}">
        <p14:creationId xmlns:p14="http://schemas.microsoft.com/office/powerpoint/2010/main" val="1862009884"/>
      </p:ext>
    </p:extLst>
  </p:cSld>
  <p:clrMap bg1="lt1" tx1="dk1" bg2="lt2" tx2="dk2" accent1="accent1" accent2="accent2" accent3="accent3" accent4="accent4" accent5="accent5" accent6="accent6" hlink="hlink" folHlink="folHlink"/>
  <p:sldLayoutIdLst>
    <p:sldLayoutId id="214748369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4 - TextBox">
            <a:extLst>
              <a:ext uri="{FF2B5EF4-FFF2-40B4-BE49-F238E27FC236}">
                <a16:creationId xmlns:a16="http://schemas.microsoft.com/office/drawing/2014/main" id="{A139DF79-8A8F-4C2E-BEAB-97708FD2053C}"/>
              </a:ext>
            </a:extLst>
          </p:cNvPr>
          <p:cNvSpPr txBox="1"/>
          <p:nvPr/>
        </p:nvSpPr>
        <p:spPr>
          <a:xfrm>
            <a:off x="375834" y="4147108"/>
            <a:ext cx="8849532" cy="3926781"/>
          </a:xfrm>
          <a:prstGeom prst="rect">
            <a:avLst/>
          </a:prstGeom>
          <a:noFill/>
        </p:spPr>
        <p:txBody>
          <a:bodyPr wrap="square" rtlCol="0">
            <a:spAutoFit/>
          </a:bodyPr>
          <a:lstStyle/>
          <a:p>
            <a:pPr algn="just">
              <a:lnSpc>
                <a:spcPct val="150000"/>
              </a:lnSpc>
            </a:pP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Η επιχείρηση</a:t>
            </a:r>
            <a:r>
              <a:rPr lang="en-US" sz="1400"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ΙΝΤΕΡΣΙΤΥ ΑΕ</a:t>
            </a:r>
            <a:r>
              <a:rPr lang="en-US" sz="1400" dirty="0">
                <a:solidFill>
                  <a:srgbClr val="002060"/>
                </a:solidFill>
                <a:latin typeface="Verdana" panose="020B0604030504040204" pitchFamily="34" charset="0"/>
                <a:ea typeface="Verdana" panose="020B0604030504040204" pitchFamily="34" charset="0"/>
                <a:cs typeface="Verdana" panose="020B0604030504040204" pitchFamily="34" charset="0"/>
              </a:rPr>
              <a:t>.</a:t>
            </a: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 που εδρεύει στην </a:t>
            </a:r>
            <a:r>
              <a:rPr lang="el-GR" sz="1400" b="1" dirty="0">
                <a:solidFill>
                  <a:srgbClr val="002060"/>
                </a:solidFill>
                <a:latin typeface="Verdana" panose="020B0604030504040204" pitchFamily="34" charset="0"/>
                <a:ea typeface="Verdana" panose="020B0604030504040204" pitchFamily="34" charset="0"/>
                <a:cs typeface="Verdana" panose="020B0604030504040204" pitchFamily="34" charset="0"/>
              </a:rPr>
              <a:t>Περιφέρεια Κρήτης </a:t>
            </a: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εντάχθηκε στη δράση </a:t>
            </a:r>
            <a:r>
              <a:rPr lang="el-GR" sz="1400" b="1" dirty="0">
                <a:solidFill>
                  <a:srgbClr val="002060"/>
                </a:solidFill>
                <a:latin typeface="Verdana" panose="020B0604030504040204" pitchFamily="34" charset="0"/>
                <a:ea typeface="Verdana" panose="020B0604030504040204" pitchFamily="34" charset="0"/>
                <a:cs typeface="Verdana" panose="020B0604030504040204" pitchFamily="34" charset="0"/>
              </a:rPr>
              <a:t>«3.c.4 «Ενίσχυση Μικρών και Πολύ Μικρών Επιχειρήσεων που επλήγησαν από την πανδημία Covid-19 στην Περιφέρεια Κρήτης».  </a:t>
            </a:r>
            <a:endParaRPr lang="en-US" sz="14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14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r>
              <a:rPr lang="el-GR" sz="1400" dirty="0">
                <a:solidFill>
                  <a:srgbClr val="002060"/>
                </a:solidFill>
                <a:latin typeface="Verdana" panose="020B0604030504040204" pitchFamily="34" charset="0"/>
                <a:ea typeface="Verdana" panose="020B0604030504040204" pitchFamily="34" charset="0"/>
              </a:rPr>
              <a:t>Η Δράση στοχεύει στην παροχή ενίσχυσης των πολύ μικρών και μικρών επιχειρήσεων της Περιφέρειας Κρήτης με τη μορφή της μη επιστρεπτέας επιχορήγησης για τη διασφάλιση επαρκούς ρευστότητας για την αντιμετώπιση των επιπτώσεων της πανδημίας </a:t>
            </a:r>
            <a:r>
              <a:rPr lang="en-US" sz="1400" dirty="0">
                <a:solidFill>
                  <a:srgbClr val="002060"/>
                </a:solidFill>
                <a:latin typeface="Verdana" panose="020B0604030504040204" pitchFamily="34" charset="0"/>
                <a:ea typeface="Verdana" panose="020B0604030504040204" pitchFamily="34" charset="0"/>
              </a:rPr>
              <a:t>Covid-19</a:t>
            </a:r>
            <a:r>
              <a:rPr lang="el-GR" sz="1400" dirty="0">
                <a:solidFill>
                  <a:srgbClr val="002060"/>
                </a:solidFill>
                <a:latin typeface="Verdana" panose="020B0604030504040204" pitchFamily="34" charset="0"/>
                <a:ea typeface="Verdana" panose="020B0604030504040204" pitchFamily="34" charset="0"/>
              </a:rPr>
              <a:t>. </a:t>
            </a:r>
          </a:p>
          <a:p>
            <a:pPr algn="just">
              <a:lnSpc>
                <a:spcPct val="150000"/>
              </a:lnSpc>
            </a:pPr>
            <a:endParaRPr lang="el-GR" sz="1400" dirty="0">
              <a:solidFill>
                <a:srgbClr val="002060"/>
              </a:solidFill>
              <a:latin typeface="Verdana" panose="020B0604030504040204" pitchFamily="34" charset="0"/>
              <a:ea typeface="Verdana" panose="020B0604030504040204" pitchFamily="34" charset="0"/>
            </a:endParaRPr>
          </a:p>
          <a:p>
            <a:pPr algn="just">
              <a:lnSpc>
                <a:spcPct val="150000"/>
              </a:lnSpc>
            </a:pP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Ο συνολικός προϋπολογισμός (100% Δημόσια Δαπάνη) της επένδυσης με κωδικό ΚΡΗΕ5-0154169 </a:t>
            </a:r>
            <a:r>
              <a:rPr lang="el-GR" sz="1400">
                <a:solidFill>
                  <a:srgbClr val="002060"/>
                </a:solidFill>
                <a:latin typeface="Verdana" panose="020B0604030504040204" pitchFamily="34" charset="0"/>
                <a:ea typeface="Verdana" panose="020B0604030504040204" pitchFamily="34" charset="0"/>
                <a:cs typeface="Verdana" panose="020B0604030504040204" pitchFamily="34" charset="0"/>
              </a:rPr>
              <a:t>είναι 40.000 </a:t>
            </a:r>
            <a:r>
              <a:rPr lang="el-GR" sz="1400" dirty="0">
                <a:solidFill>
                  <a:srgbClr val="002060"/>
                </a:solidFill>
                <a:latin typeface="Verdana" panose="020B0604030504040204" pitchFamily="34" charset="0"/>
                <a:ea typeface="Verdana" panose="020B0604030504040204" pitchFamily="34" charset="0"/>
                <a:cs typeface="Verdana" panose="020B0604030504040204" pitchFamily="34" charset="0"/>
              </a:rPr>
              <a:t>€, και συγχρηματοδοτείται από το Ευρωπαϊκό Ταμείο Περιφερειακής Ανάπτυξης (ΕΤΠΑ) της Ευρωπαϊκής Ένωσης (ΕΕ) και Εθνικούς Πόρους στο πλαίσιο του Επιχειρησιακού Προγράμματος «Κρήτη» 2014-2020.</a:t>
            </a:r>
          </a:p>
        </p:txBody>
      </p:sp>
      <p:sp>
        <p:nvSpPr>
          <p:cNvPr id="5" name="TextBox 4">
            <a:extLst>
              <a:ext uri="{FF2B5EF4-FFF2-40B4-BE49-F238E27FC236}">
                <a16:creationId xmlns:a16="http://schemas.microsoft.com/office/drawing/2014/main" id="{CDC63583-1CF6-48C9-9D08-A86D0FCCFC36}"/>
              </a:ext>
            </a:extLst>
          </p:cNvPr>
          <p:cNvSpPr txBox="1"/>
          <p:nvPr/>
        </p:nvSpPr>
        <p:spPr>
          <a:xfrm>
            <a:off x="910525" y="2545992"/>
            <a:ext cx="7780149" cy="1293111"/>
          </a:xfrm>
          <a:prstGeom prst="rect">
            <a:avLst/>
          </a:prstGeom>
          <a:noFill/>
        </p:spPr>
        <p:txBody>
          <a:bodyPr wrap="square">
            <a:spAutoFit/>
          </a:bodyPr>
          <a:lstStyle/>
          <a:p>
            <a:pPr algn="ctr">
              <a:lnSpc>
                <a:spcPct val="150000"/>
              </a:lnSpc>
            </a:pPr>
            <a:r>
              <a:rPr lang="el-GR" sz="1800" b="1" dirty="0">
                <a:solidFill>
                  <a:srgbClr val="002060"/>
                </a:solidFill>
                <a:latin typeface="Verdana" panose="020B0604030504040204" pitchFamily="34" charset="0"/>
                <a:ea typeface="Verdana" panose="020B0604030504040204" pitchFamily="34" charset="0"/>
                <a:cs typeface="Verdana" panose="020B0604030504040204" pitchFamily="34" charset="0"/>
              </a:rPr>
              <a:t>Ενίσχυση Μικρών και Πολύ Μικρών Επιχειρήσεων </a:t>
            </a:r>
          </a:p>
          <a:p>
            <a:pPr algn="ctr">
              <a:lnSpc>
                <a:spcPct val="150000"/>
              </a:lnSpc>
            </a:pPr>
            <a:r>
              <a:rPr lang="el-GR" sz="1800" b="1" dirty="0">
                <a:solidFill>
                  <a:srgbClr val="002060"/>
                </a:solidFill>
                <a:latin typeface="Verdana" panose="020B0604030504040204" pitchFamily="34" charset="0"/>
                <a:ea typeface="Verdana" panose="020B0604030504040204" pitchFamily="34" charset="0"/>
                <a:cs typeface="Verdana" panose="020B0604030504040204" pitchFamily="34" charset="0"/>
              </a:rPr>
              <a:t>που επλήγησαν από την πανδημία Covid-19 </a:t>
            </a:r>
          </a:p>
          <a:p>
            <a:pPr algn="ctr">
              <a:lnSpc>
                <a:spcPct val="150000"/>
              </a:lnSpc>
            </a:pPr>
            <a:r>
              <a:rPr lang="el-GR" sz="1800" b="1" dirty="0">
                <a:solidFill>
                  <a:srgbClr val="002060"/>
                </a:solidFill>
                <a:latin typeface="Verdana" panose="020B0604030504040204" pitchFamily="34" charset="0"/>
                <a:ea typeface="Verdana" panose="020B0604030504040204" pitchFamily="34" charset="0"/>
                <a:cs typeface="Verdana" panose="020B0604030504040204" pitchFamily="34" charset="0"/>
              </a:rPr>
              <a:t>στην Περιφέρεια Κρήτης</a:t>
            </a:r>
            <a:endParaRPr lang="el-GR" dirty="0"/>
          </a:p>
        </p:txBody>
      </p:sp>
    </p:spTree>
    <p:extLst>
      <p:ext uri="{BB962C8B-B14F-4D97-AF65-F5344CB8AC3E}">
        <p14:creationId xmlns:p14="http://schemas.microsoft.com/office/powerpoint/2010/main" val="401816875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TotalTime>
  <Words>135</Words>
  <Application>Microsoft Office PowerPoint</Application>
  <PresentationFormat>Χαρτί A3 (297x420 χιλ.)</PresentationFormat>
  <Paragraphs>8</Paragraphs>
  <Slides>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vt:i4>
      </vt:variant>
    </vt:vector>
  </HeadingPairs>
  <TitlesOfParts>
    <vt:vector size="6" baseType="lpstr">
      <vt:lpstr>Arial</vt:lpstr>
      <vt:lpstr>Arial Narrow</vt:lpstr>
      <vt:lpstr>Calibri</vt:lpstr>
      <vt:lpstr>Verdana</vt:lpstr>
      <vt:lpstr>Custom Design</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Manousakis</dc:creator>
  <cp:lastModifiedBy>ΑΘΑΝΑΣΙΟΣ ΣΤΑΥΡΟΥΛΑΚΗΣ</cp:lastModifiedBy>
  <cp:revision>9</cp:revision>
  <dcterms:created xsi:type="dcterms:W3CDTF">2021-01-27T08:43:35Z</dcterms:created>
  <dcterms:modified xsi:type="dcterms:W3CDTF">2021-04-28T07:12:46Z</dcterms:modified>
</cp:coreProperties>
</file>